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503" r:id="rId2"/>
    <p:sldId id="496" r:id="rId3"/>
    <p:sldId id="502" r:id="rId4"/>
    <p:sldId id="495" r:id="rId5"/>
    <p:sldId id="501" r:id="rId6"/>
    <p:sldId id="497" r:id="rId7"/>
    <p:sldId id="498" r:id="rId8"/>
    <p:sldId id="499" r:id="rId9"/>
    <p:sldId id="506" r:id="rId10"/>
    <p:sldId id="514" r:id="rId11"/>
    <p:sldId id="508" r:id="rId12"/>
    <p:sldId id="509" r:id="rId13"/>
    <p:sldId id="510" r:id="rId14"/>
    <p:sldId id="511" r:id="rId15"/>
    <p:sldId id="515" r:id="rId16"/>
    <p:sldId id="513" r:id="rId17"/>
    <p:sldId id="505" r:id="rId18"/>
    <p:sldId id="318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08000"/>
    <a:srgbClr val="66FF99"/>
    <a:srgbClr val="660033"/>
    <a:srgbClr val="99FF33"/>
    <a:srgbClr val="CCFFCC"/>
    <a:srgbClr val="CCFFFF"/>
    <a:srgbClr val="E7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474" autoAdjust="0"/>
  </p:normalViewPr>
  <p:slideViewPr>
    <p:cSldViewPr>
      <p:cViewPr>
        <p:scale>
          <a:sx n="82" d="100"/>
          <a:sy n="82" d="100"/>
        </p:scale>
        <p:origin x="-268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F1304EC5-A9BD-4426-8AE8-A9D28677F67D}" type="datetimeFigureOut">
              <a:rPr lang="ru-RU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8FF9F620-636B-4C78-8D91-448967C7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 b="0"/>
            </a:lvl1pPr>
          </a:lstStyle>
          <a:p>
            <a:pPr>
              <a:defRPr/>
            </a:pPr>
            <a:fld id="{7519BFBC-A603-4F80-85BC-21F7797232BC}" type="datetimeFigureOut">
              <a:rPr lang="ru-RU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16FEA04A-1FAA-4033-9EEA-5E945803F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3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1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2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17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3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67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757A-03C9-4BEA-800E-45B7B062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9F1E-E617-4A7B-A2D7-DAC75DEEA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4752-AD6C-4F57-86AB-F990C1EDC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B51-B100-441D-A02F-AE505A6A1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3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104D-9D4F-4E0A-AAA7-45429A03C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FD3-FE6A-49FD-8397-85F338C9A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D450-9C55-412E-826B-0C83CAFB2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C30A-9D12-4377-A1E7-614CE2096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6459-360A-4D9F-A9EB-357C30748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2005-9ACE-4150-8E0F-68FD019EC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D1A6-55DF-461E-A16E-B9A8B1B33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BCCC6C-9DC4-4AB3-A320-4B04A5395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865981" y="2564904"/>
            <a:ext cx="7412037" cy="64770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1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683568" y="3357563"/>
            <a:ext cx="7776864" cy="2591717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85000"/>
                </a:schemeClr>
              </a:gs>
              <a:gs pos="88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635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Меры государственной поддержки сельхозтоваропроизводителей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(малых форм хозяйствования)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smtClean="0">
                <a:solidFill>
                  <a:schemeClr val="tx2"/>
                </a:solidFill>
                <a:latin typeface="Arial" charset="0"/>
              </a:rPr>
              <a:t>в Республике </a:t>
            </a: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Карелия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260648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Поддержка малых форм хозяйствования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395536" y="1340768"/>
            <a:ext cx="8229600" cy="35283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начинающих фермеров (</a:t>
            </a:r>
            <a:r>
              <a:rPr lang="ru-RU" alt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3</a:t>
            </a:r>
            <a:r>
              <a:rPr lang="en-US" alt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alt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руб.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деятельности (растениеводство и животноводство), 90% - Грант, 10% - средства фермера.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семейных ферм (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руб.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животноводства, 80% - Грант, 20% - средства фермера.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СПоК на развитие материально-технической базы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ru-R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 покупка оборудования,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80% - Гранта, 20% - средства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кооператива.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56900"/>
            <a:ext cx="1521979" cy="163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94630"/>
            <a:ext cx="2145554" cy="1629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94630"/>
            <a:ext cx="20367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401372" cy="306585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Субсидии на развитие альтернативных видов животноводства: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на содержание поголовья с/х животных (кроме свиней) – 1 раз в год;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Субсидии на возмещение части затрат на приобретение поголовья с/х животных: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КФХ, получившим в течение 2 лет грант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или грант «начинающий фермер»</a:t>
            </a:r>
          </a:p>
          <a:p>
            <a:pPr marL="0" indent="0">
              <a:buNone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Подпрограмма «Развитие малых форм хозяйствования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0639"/>
            <a:ext cx="259228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6" y="4550639"/>
            <a:ext cx="3084286" cy="1949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7" y="4550640"/>
            <a:ext cx="2754011" cy="17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07561" y="1556792"/>
            <a:ext cx="8229600" cy="3312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Субсидии на возмещение части затрат: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племенного молодняка с/х животных (кроме импорта);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племенного молодняка с/х животных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импорту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Поддержку собственного производства молока (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коэф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1,227 – 5 тыс. кг и выше, 1,3 – малое предприятие);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прироста производства коровьего молока (при продуктивности не ниже средней) – на увеличение поголовья основного стада коров и на повышение молочной продуктивности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Сельскохозяйственное страхование в области животноводства;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уплату процентов по инвестиционным кредитам;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Подпрограмма «Развитие </a:t>
            </a:r>
            <a:r>
              <a:rPr lang="ru-RU" sz="2400" dirty="0" err="1" smtClean="0">
                <a:solidFill>
                  <a:schemeClr val="tx1"/>
                </a:solidFill>
              </a:rPr>
              <a:t>подотрасли</a:t>
            </a:r>
            <a:r>
              <a:rPr lang="ru-RU" sz="2400" dirty="0" smtClean="0">
                <a:solidFill>
                  <a:schemeClr val="tx1"/>
                </a:solidFill>
              </a:rPr>
              <a:t> животноводства»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archenya\Documents\картинки\трактор се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2" y="5141802"/>
            <a:ext cx="1656184" cy="1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rchenya\Documents\картинки\с коров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66746"/>
            <a:ext cx="1728192" cy="13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rchenya\Documents\картинки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66745"/>
            <a:ext cx="1540883" cy="154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260648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Подпрограмма «Развитие </a:t>
            </a:r>
            <a:r>
              <a:rPr lang="ru-RU" sz="2400" dirty="0" err="1" smtClean="0">
                <a:solidFill>
                  <a:schemeClr val="tx1"/>
                </a:solidFill>
              </a:rPr>
              <a:t>подотрасли</a:t>
            </a:r>
            <a:r>
              <a:rPr lang="ru-RU" sz="2400" dirty="0" smtClean="0">
                <a:solidFill>
                  <a:schemeClr val="tx1"/>
                </a:solidFill>
              </a:rPr>
              <a:t> растениеводства»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395536" y="1340768"/>
            <a:ext cx="8229600" cy="35283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возмещение части затрат на: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по закладке многолетних ягодных или ягодных кустарниковых насаждений (закладка насаждений – условие – увеличение площади; на приобретение в текущем году саженцев)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комплекса агротехнологических работ (зерновые, зернобобовые, кормовые культуры, картофель и овощи открытого грунта)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семян кормовых культур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Поддержку элитного семеноводства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Сельскохозяйственное страхование в области растениеводства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прироста овощей открытого грунта</a:t>
            </a:r>
          </a:p>
          <a:p>
            <a:pPr marL="0" indent="0">
              <a:buNone/>
              <a:defRPr/>
            </a:pP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56900"/>
            <a:ext cx="1521979" cy="163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94630"/>
            <a:ext cx="2145554" cy="1629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94630"/>
            <a:ext cx="20367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280920" cy="295232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реализацию инвестиционных проектов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Животноводческие комплексы молочного направления (не менее 20 коров или 60 коз); овцеводческие фермы (не менее 200 голов); овощехранилища (картофелехранилища); производства по переработке дикорастущих плодов, ягод, грибов.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Приобретение в текущем году новой техники, машин и оборудования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– сохранение или рост объема производства основной продукции, использование техники о назначению до истечения срока амортизации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Компенсация первоначального взноса предметов лизинга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Условие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использование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техники о назначению до истечения срока амортизации</a:t>
            </a:r>
          </a:p>
          <a:p>
            <a:pPr marL="0" indent="0">
              <a:buNone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Подпрограмма «Техническая и технологическая модернизация производства»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845686" cy="1810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51" y="4365104"/>
            <a:ext cx="2754437" cy="19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316835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Разработку ПСД на строительство, реконструкцию мелиоративных систем;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проведение гидромелиоративных мероприятий;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проведение культуртехнических мероприятий (расистка земель от кустарников, кочек, пней, мха, камней и иных предметов; рыхление, </a:t>
            </a:r>
            <a:r>
              <a:rPr lang="ru-RU" alt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пескование</a:t>
            </a: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глинование</a:t>
            </a: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плантаж и первичная обработка почвы; внесение </a:t>
            </a:r>
            <a:r>
              <a:rPr lang="ru-RU" alt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мелиорантов</a:t>
            </a: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понижающих кислотность почв). Условие - Наличие сметы;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Известкование кислых почв на пашне (90%, наличие ПСД);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и внесение минеральных удобрений (условие – не менее 70 кг на 1 га);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известковых материалов;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Подпрограмма «Развитие мелиорации земель с/х назначения, повышение почвенного плодородия»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1980"/>
            <a:ext cx="2448272" cy="163054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varchenya\Documents\Картинки для презентации\1e08e00b075139318e114ed8deb6b5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" y="5085184"/>
            <a:ext cx="1980148" cy="158411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varchenya\Documents\Картинки для презентации\трак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77217"/>
            <a:ext cx="2096589" cy="1703174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39550" y="1412776"/>
            <a:ext cx="8210718" cy="324036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на территории Республики Карелия;</a:t>
            </a:r>
          </a:p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поголовья коров, коз и их сохранность (субсидии на молоко);</a:t>
            </a:r>
          </a:p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Внесение в реестр субъектов МСП (субсидии на комплекс агротехнологических работ);</a:t>
            </a:r>
          </a:p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ПСД (известкование 90%; гидротехнические работы); сметы (культуртехнические работы);</a:t>
            </a:r>
          </a:p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документов на землю (все субсидии, касающиеся работ с землей);</a:t>
            </a:r>
          </a:p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 об участии в Госпрограмме;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простроченной задолженности по возврату в бюджет субсидий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находиться в процессе ликвидации или банкротства (юридические лица);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– Не прекратить деятельность в качестве ИП;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получать средства из бюджета РК на заявленные цели в рамках иных  программ;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задолженности по налогам и сборам; отсутствие задолженности по заработной плате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Критерии отбора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9160"/>
            <a:ext cx="1803538" cy="1932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99" y="4725144"/>
            <a:ext cx="2511569" cy="19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x.gov.karelia.ru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784887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Раздел – Об органе власти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Подразделы: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Государственная поддержка АПК – Гранты фермерам и кооперативам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Национальные проекты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702128" y="2348880"/>
            <a:ext cx="7739744" cy="3528392"/>
          </a:xfrm>
          <a:effectLst/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 развития сельскохозяйственного производства</a:t>
            </a:r>
            <a: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  <a:t/>
            </a:r>
            <a:b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</a:br>
            <a:r>
              <a:rPr lang="ru-RU" altLang="ru-RU" sz="2400" b="1" dirty="0" smtClean="0">
                <a:latin typeface="Century" pitchFamily="18" charset="0"/>
              </a:rPr>
              <a:t>Пружинина Ирина Викторовна, </a:t>
            </a:r>
            <a:r>
              <a:rPr lang="ru-RU" altLang="ru-RU" sz="2400" b="1" dirty="0" err="1" smtClean="0">
                <a:latin typeface="Century" pitchFamily="18" charset="0"/>
              </a:rPr>
              <a:t>Стафеев</a:t>
            </a:r>
            <a:r>
              <a:rPr lang="ru-RU" altLang="ru-RU" sz="2400" b="1" dirty="0" smtClean="0">
                <a:latin typeface="Century" pitchFamily="18" charset="0"/>
              </a:rPr>
              <a:t> Максим Игоревич – 78-29-50</a:t>
            </a:r>
            <a:br>
              <a:rPr lang="ru-RU" altLang="ru-RU" sz="2400" b="1" dirty="0" smtClean="0">
                <a:latin typeface="Century" pitchFamily="18" charset="0"/>
              </a:rPr>
            </a:br>
            <a:r>
              <a:rPr lang="ru-RU" altLang="ru-RU" sz="2400" b="1" dirty="0" smtClean="0">
                <a:latin typeface="Century" pitchFamily="18" charset="0"/>
              </a:rPr>
              <a:t>Филимонова Ольга Александровна (начальник отдела), Першина Мария Алексеевна (заместитель начальника отдела) 76-98-18</a:t>
            </a:r>
            <a:endParaRPr lang="ru-RU" altLang="ru-RU" sz="3200" b="1" dirty="0" smtClean="0">
              <a:latin typeface="Century" pitchFamily="18" charset="0"/>
            </a:endParaRPr>
          </a:p>
        </p:txBody>
      </p:sp>
      <p:pic>
        <p:nvPicPr>
          <p:cNvPr id="34819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34821" name="Rectangle 5"/>
          <p:cNvSpPr>
            <a:spLocks noRot="1" noChangeArrowheads="1"/>
          </p:cNvSpPr>
          <p:nvPr/>
        </p:nvSpPr>
        <p:spPr bwMode="auto">
          <a:xfrm>
            <a:off x="250825" y="5589588"/>
            <a:ext cx="7777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i="1" dirty="0">
              <a:solidFill>
                <a:schemeClr val="accent1"/>
              </a:solidFill>
              <a:latin typeface="Century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  <p:bldP spid="348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260648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МСП и поддержка индивидуальной предпринимательской инициативы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196752"/>
            <a:ext cx="3816350" cy="100932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поддержки фермеров и развитие сельской кооперации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3656" y="2708921"/>
            <a:ext cx="3816350" cy="93610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центра компетенций в сфере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сельхозкооперации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поддержки фермеров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0017" y="3933056"/>
            <a:ext cx="3744416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сельскохозяйственных кооперативов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069" y="2708921"/>
            <a:ext cx="3816350" cy="93610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Грант «Агростартап»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3919738">
            <a:off x="2093735" y="1911754"/>
            <a:ext cx="315136" cy="892098"/>
          </a:xfrm>
          <a:prstGeom prst="up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656685">
            <a:off x="6857774" y="1909999"/>
            <a:ext cx="315136" cy="892098"/>
          </a:xfrm>
          <a:prstGeom prst="up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607967" y="2383884"/>
            <a:ext cx="315136" cy="1405155"/>
          </a:xfrm>
          <a:prstGeom prst="up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050" name="Picture 2" descr="C:\Users\varchenya\Documents\картинки\ar_dm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82977"/>
            <a:ext cx="19050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rchenya\Documents\Картинки для презентации\rost-vvp-vverh-strelka-foto-s-sayta-fedpress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9" y="4758790"/>
            <a:ext cx="2365548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66429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 – до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5 млн – на молочное скотоводство):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деятельности (растениеводство и животноводство);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 (до 6 млн – молочное скотоводство):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условии формирования неделимого фонда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размере от 25 до 50% средств Гранта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участия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конкурсе </a:t>
            </a: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К(Ф)Х </a:t>
            </a: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  <a:endParaRPr lang="ru-RU" sz="1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Агростартап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0639"/>
            <a:ext cx="259228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6" y="4550639"/>
            <a:ext cx="3084286" cy="1949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7" y="4550640"/>
            <a:ext cx="2754011" cy="17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30425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Субсидирование: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 90% от суммы понесенных затрат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Обязательства: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не менее 1 постоянного рабочего места до 2 млн. рублей и 2 рабочих мест, если сумма Гранта выше;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в качестве К(Ф)Х в течение 30 дней со дня признания победителем.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Агростартап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2152650" cy="215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55048"/>
            <a:ext cx="2095556" cy="224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55049"/>
            <a:ext cx="2954134" cy="22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3312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субсидируемых затрат: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земельных участков;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производственных и складских зданий +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ПСД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инженерные сети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(кроме свиней);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рыбопосадочного материала;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сельхозтехники + оборудование для переработки;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25-50 % внесение в неделимый фонд СПоК;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кредитов, полученных на строительство и животных;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Уплата услуг по доставке техники и оборудования.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Агростартап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archenya\Documents\картинки\трактор се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2" y="5141802"/>
            <a:ext cx="1656184" cy="13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rchenya\Documents\картинки\с коров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66746"/>
            <a:ext cx="1728192" cy="13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rchenya\Documents\картинки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66745"/>
            <a:ext cx="1540883" cy="154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73630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Субсидирование до 50% затрат на приобретение: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животные (кроме свиней);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Рыбопосадочный материал;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Инвентарь, материалы и оборудование для производства с/х продукции (кроме свиней);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Инвентарь, материалы и оборудование 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промышленных теплиц до 1 га;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Посадочный материал многолетних насаждений, включая виноградники;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Племенной материал (кроме свиней).</a:t>
            </a:r>
          </a:p>
          <a:p>
            <a:pPr marL="0" indent="0">
              <a:buNone/>
              <a:defRPr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!!! В последующем осуществляется передача в собственность членам кооператива !!!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Субсидирование сельскохозяйственных потребительских кооперативов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9" y="4751714"/>
            <a:ext cx="2383160" cy="1741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7" y="4653136"/>
            <a:ext cx="3023420" cy="1827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9954"/>
            <a:ext cx="2346861" cy="16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23224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Субсидирование до 50% на приобретение: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техники и оборудования для переработки сельскохозяйственной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мобильных торговых объектов для оказания услуг членам сельскохозяйственного потребительского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кооператива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Требования: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 эксплуатации сельскохозяйственной техники, оборудования, мобильных торговых объектов не должен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(трех) лет с даты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Субсидирование сельскохозяйственных потребительских кооперативов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28" y="4293096"/>
            <a:ext cx="3096344" cy="1857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845686" cy="1810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51" y="4365104"/>
            <a:ext cx="2754437" cy="19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59228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на закупку сельхозпродукции у членов </a:t>
            </a:r>
            <a:r>
              <a:rPr lang="ru-RU" alt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defRPr/>
            </a:pPr>
            <a:endParaRPr lang="ru-RU" alt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10%, если выручка от реализованной продукции от 100 тыс. руб. до 2500 тыс. руб.;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12%,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выручка от реализованной продукции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2501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 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15%,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выручка от реализованной продукции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5001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 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 продукции, закупленный у одного члена – не более 15% от всего объема всех членов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Субсидирование сельскохозяйственных потребительских кооперативов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9623"/>
            <a:ext cx="1428949" cy="1409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3" y="4748093"/>
            <a:ext cx="2555292" cy="1340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89623"/>
            <a:ext cx="3305636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66429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 компетенций в сфере с/х кооперации и поддержки фермеров для осуществления текущей деятельности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Консультирование;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отчетов для грантополучателей;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бизнес-планов (для фермеров – бесплатно);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Аналитика МФХ;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обучающих семинаров, совещаний и др.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Региональный проект «Система поддержки фермеров и развитие сельской кооперации»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3355"/>
            <a:ext cx="1717471" cy="1770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83528"/>
            <a:ext cx="2055361" cy="13702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46412" y="4641670"/>
            <a:ext cx="4752528" cy="1653957"/>
          </a:xfrm>
          <a:prstGeom prst="roundRect">
            <a:avLst/>
          </a:prstGeom>
          <a:effectLst>
            <a:glow rad="2286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en-US" dirty="0" smtClean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 компетенций: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(8142) 76-62-88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Моб. +7-921-520-51-53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komp@mcx.karelia.ru</a:t>
            </a:r>
            <a:endParaRPr lang="ru-RU" dirty="0">
              <a:solidFill>
                <a:srgbClr val="0070C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9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1185</Words>
  <Application>Microsoft Office PowerPoint</Application>
  <PresentationFormat>Экран (4:3)</PresentationFormat>
  <Paragraphs>154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Министерство сельского и рыбного  хозяйства Республики Карелия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сельского и рыбного  хозяйства Республики Карелия Отдел развития сельскохозяйственного производства Пружинина Ирина Викторовна, Стафеев Максим Игоревич – 78-29-50 Филимонова Ольга Александровна (начальник отдела), Першина Мария Алексеевна (заместитель начальника отдела) 76-98-18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Мария Алексеевна Першина</cp:lastModifiedBy>
  <cp:revision>867</cp:revision>
  <cp:lastPrinted>2020-01-20T14:05:18Z</cp:lastPrinted>
  <dcterms:created xsi:type="dcterms:W3CDTF">2011-02-08T11:11:44Z</dcterms:created>
  <dcterms:modified xsi:type="dcterms:W3CDTF">2020-01-20T14:25:32Z</dcterms:modified>
</cp:coreProperties>
</file>